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14"/>
  </p:notesMasterIdLst>
  <p:sldIdLst>
    <p:sldId id="432" r:id="rId4"/>
    <p:sldId id="434" r:id="rId5"/>
    <p:sldId id="435" r:id="rId6"/>
    <p:sldId id="559" r:id="rId7"/>
    <p:sldId id="521" r:id="rId8"/>
    <p:sldId id="475" r:id="rId9"/>
    <p:sldId id="520" r:id="rId10"/>
    <p:sldId id="560" r:id="rId11"/>
    <p:sldId id="536" r:id="rId12"/>
    <p:sldId id="450" r:id="rId13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18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FAE"/>
    <a:srgbClr val="FF0000"/>
    <a:srgbClr val="89CA7F"/>
    <a:srgbClr val="76C4A5"/>
    <a:srgbClr val="32A8B2"/>
    <a:srgbClr val="89CA7D"/>
    <a:srgbClr val="65BE8B"/>
    <a:srgbClr val="58B990"/>
    <a:srgbClr val="32AC9F"/>
    <a:srgbClr val="C9A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786" y="84"/>
      </p:cViewPr>
      <p:guideLst>
        <p:guide pos="3840"/>
        <p:guide orient="horz" pos="18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B73FCBD-2478-4DA3-8A2B-85FC5CC9166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5.xml"/><Relationship Id="rId7" Type="http://schemas.openxmlformats.org/officeDocument/2006/relationships/slideLayout" Target="../slideLayouts/slideLayout2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9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707124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sz="4800" b="1"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lang="zh-CN" altLang="en-US" sz="6000" b="1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lang="zh-CN" altLang="en-US" sz="60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6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lang="zh-CN" altLang="en-US" sz="66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90"/>
          <p:cNvSpPr/>
          <p:nvPr/>
        </p:nvSpPr>
        <p:spPr>
          <a:xfrm>
            <a:off x="-37673" y="4293096"/>
            <a:ext cx="12254953" cy="2592288"/>
          </a:xfrm>
          <a:custGeom>
            <a:avLst/>
            <a:gdLst>
              <a:gd name="connsiteX0" fmla="*/ 0 w 12254953"/>
              <a:gd name="connsiteY0" fmla="*/ 0 h 2183753"/>
              <a:gd name="connsiteX1" fmla="*/ 12254953 w 12254953"/>
              <a:gd name="connsiteY1" fmla="*/ 0 h 2183753"/>
              <a:gd name="connsiteX2" fmla="*/ 12254953 w 12254953"/>
              <a:gd name="connsiteY2" fmla="*/ 2183753 h 2183753"/>
              <a:gd name="connsiteX3" fmla="*/ 0 w 12254953"/>
              <a:gd name="connsiteY3" fmla="*/ 2183753 h 2183753"/>
              <a:gd name="connsiteX4" fmla="*/ 0 w 12254953"/>
              <a:gd name="connsiteY4" fmla="*/ 0 h 2183753"/>
              <a:gd name="connsiteX0-1" fmla="*/ 0 w 12254953"/>
              <a:gd name="connsiteY0-2" fmla="*/ 0 h 2183753"/>
              <a:gd name="connsiteX1-3" fmla="*/ 5904086 w 12254953"/>
              <a:gd name="connsiteY1-4" fmla="*/ 998 h 2183753"/>
              <a:gd name="connsiteX2-5" fmla="*/ 12254953 w 12254953"/>
              <a:gd name="connsiteY2-6" fmla="*/ 0 h 2183753"/>
              <a:gd name="connsiteX3-7" fmla="*/ 12254953 w 12254953"/>
              <a:gd name="connsiteY3-8" fmla="*/ 2183753 h 2183753"/>
              <a:gd name="connsiteX4-9" fmla="*/ 0 w 12254953"/>
              <a:gd name="connsiteY4-10" fmla="*/ 2183753 h 2183753"/>
              <a:gd name="connsiteX5" fmla="*/ 0 w 12254953"/>
              <a:gd name="connsiteY5" fmla="*/ 0 h 2183753"/>
              <a:gd name="connsiteX0-11" fmla="*/ 0 w 12254953"/>
              <a:gd name="connsiteY0-12" fmla="*/ 2631 h 2186384"/>
              <a:gd name="connsiteX1-13" fmla="*/ 5904086 w 12254953"/>
              <a:gd name="connsiteY1-14" fmla="*/ 3629 h 2186384"/>
              <a:gd name="connsiteX2-15" fmla="*/ 6346772 w 12254953"/>
              <a:gd name="connsiteY2-16" fmla="*/ 0 h 2186384"/>
              <a:gd name="connsiteX3-17" fmla="*/ 12254953 w 12254953"/>
              <a:gd name="connsiteY3-18" fmla="*/ 2631 h 2186384"/>
              <a:gd name="connsiteX4-19" fmla="*/ 12254953 w 12254953"/>
              <a:gd name="connsiteY4-20" fmla="*/ 2186384 h 2186384"/>
              <a:gd name="connsiteX5-21" fmla="*/ 0 w 12254953"/>
              <a:gd name="connsiteY5-22" fmla="*/ 2186384 h 2186384"/>
              <a:gd name="connsiteX6" fmla="*/ 0 w 12254953"/>
              <a:gd name="connsiteY6" fmla="*/ 2631 h 2186384"/>
              <a:gd name="connsiteX0-23" fmla="*/ 0 w 12254953"/>
              <a:gd name="connsiteY0-24" fmla="*/ 2631 h 2186384"/>
              <a:gd name="connsiteX1-25" fmla="*/ 5904086 w 12254953"/>
              <a:gd name="connsiteY1-26" fmla="*/ 3629 h 2186384"/>
              <a:gd name="connsiteX2-27" fmla="*/ 6118172 w 12254953"/>
              <a:gd name="connsiteY2-28" fmla="*/ 0 h 2186384"/>
              <a:gd name="connsiteX3-29" fmla="*/ 6346772 w 12254953"/>
              <a:gd name="connsiteY3-30" fmla="*/ 0 h 2186384"/>
              <a:gd name="connsiteX4-31" fmla="*/ 12254953 w 12254953"/>
              <a:gd name="connsiteY4-32" fmla="*/ 2631 h 2186384"/>
              <a:gd name="connsiteX5-33" fmla="*/ 12254953 w 12254953"/>
              <a:gd name="connsiteY5-34" fmla="*/ 2186384 h 2186384"/>
              <a:gd name="connsiteX6-35" fmla="*/ 0 w 12254953"/>
              <a:gd name="connsiteY6-36" fmla="*/ 2186384 h 2186384"/>
              <a:gd name="connsiteX7" fmla="*/ 0 w 12254953"/>
              <a:gd name="connsiteY7" fmla="*/ 2631 h 2186384"/>
              <a:gd name="connsiteX0-37" fmla="*/ 0 w 12254953"/>
              <a:gd name="connsiteY0-38" fmla="*/ 2631 h 2186384"/>
              <a:gd name="connsiteX1-39" fmla="*/ 5904086 w 12254953"/>
              <a:gd name="connsiteY1-40" fmla="*/ 3629 h 2186384"/>
              <a:gd name="connsiteX2-41" fmla="*/ 6132686 w 12254953"/>
              <a:gd name="connsiteY2-42" fmla="*/ 399143 h 2186384"/>
              <a:gd name="connsiteX3-43" fmla="*/ 6346772 w 12254953"/>
              <a:gd name="connsiteY3-44" fmla="*/ 0 h 2186384"/>
              <a:gd name="connsiteX4-45" fmla="*/ 12254953 w 12254953"/>
              <a:gd name="connsiteY4-46" fmla="*/ 2631 h 2186384"/>
              <a:gd name="connsiteX5-47" fmla="*/ 12254953 w 12254953"/>
              <a:gd name="connsiteY5-48" fmla="*/ 2186384 h 2186384"/>
              <a:gd name="connsiteX6-49" fmla="*/ 0 w 12254953"/>
              <a:gd name="connsiteY6-50" fmla="*/ 2186384 h 2186384"/>
              <a:gd name="connsiteX7-51" fmla="*/ 0 w 12254953"/>
              <a:gd name="connsiteY7-52" fmla="*/ 2631 h 2186384"/>
              <a:gd name="connsiteX0-53" fmla="*/ 0 w 12254953"/>
              <a:gd name="connsiteY0-54" fmla="*/ 2631 h 2186384"/>
              <a:gd name="connsiteX1-55" fmla="*/ 5904086 w 12254953"/>
              <a:gd name="connsiteY1-56" fmla="*/ 3629 h 2186384"/>
              <a:gd name="connsiteX2-57" fmla="*/ 6132686 w 12254953"/>
              <a:gd name="connsiteY2-58" fmla="*/ 320054 h 2186384"/>
              <a:gd name="connsiteX3-59" fmla="*/ 6346772 w 12254953"/>
              <a:gd name="connsiteY3-60" fmla="*/ 0 h 2186384"/>
              <a:gd name="connsiteX4-61" fmla="*/ 12254953 w 12254953"/>
              <a:gd name="connsiteY4-62" fmla="*/ 2631 h 2186384"/>
              <a:gd name="connsiteX5-63" fmla="*/ 12254953 w 12254953"/>
              <a:gd name="connsiteY5-64" fmla="*/ 2186384 h 2186384"/>
              <a:gd name="connsiteX6-65" fmla="*/ 0 w 12254953"/>
              <a:gd name="connsiteY6-66" fmla="*/ 2186384 h 2186384"/>
              <a:gd name="connsiteX7-67" fmla="*/ 0 w 12254953"/>
              <a:gd name="connsiteY7-68" fmla="*/ 2631 h 2186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54953" h="2186384">
                <a:moveTo>
                  <a:pt x="0" y="2631"/>
                </a:moveTo>
                <a:lnTo>
                  <a:pt x="5904086" y="3629"/>
                </a:lnTo>
                <a:lnTo>
                  <a:pt x="6132686" y="320054"/>
                </a:lnTo>
                <a:lnTo>
                  <a:pt x="6346772" y="0"/>
                </a:lnTo>
                <a:lnTo>
                  <a:pt x="12254953" y="2631"/>
                </a:lnTo>
                <a:lnTo>
                  <a:pt x="12254953" y="2186384"/>
                </a:lnTo>
                <a:lnTo>
                  <a:pt x="0" y="2186384"/>
                </a:lnTo>
                <a:lnTo>
                  <a:pt x="0" y="2631"/>
                </a:lnTo>
                <a:close/>
              </a:path>
            </a:pathLst>
          </a:cu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noFill/>
          </a:ln>
          <a:effectLst>
            <a:outerShdw blurRad="1143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570737" y="3313131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198478" y="2459952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8198603" y="3630382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3645934" y="285529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3646018" y="1087834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200278" y="208644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84" name=" 184"/>
          <p:cNvSpPr/>
          <p:nvPr/>
        </p:nvSpPr>
        <p:spPr>
          <a:xfrm>
            <a:off x="4337685" y="304800"/>
            <a:ext cx="3747770" cy="374777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4007D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690850" y="3585917"/>
            <a:ext cx="505983" cy="505983"/>
          </a:xfrm>
          <a:prstGeom prst="ellipse">
            <a:avLst/>
          </a:prstGeom>
          <a:solidFill>
            <a:srgbClr val="D6CF7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272553" y="183371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46163" y="2080222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72553" y="3523446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4" name="PA_文本框 3"/>
          <p:cNvSpPr txBox="1"/>
          <p:nvPr>
            <p:custDataLst>
              <p:tags r:id="rId1"/>
            </p:custDataLst>
          </p:nvPr>
        </p:nvSpPr>
        <p:spPr>
          <a:xfrm>
            <a:off x="2185506" y="4944008"/>
            <a:ext cx="7864475" cy="7683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项目七</a:t>
            </a:r>
            <a:r>
              <a:rPr lang="zh-CN" altLang="en-US" sz="4400" b="1" kern="2200" spc="600" smtClean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 任</a:t>
            </a:r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务二</a:t>
            </a: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4827344" y="5853559"/>
            <a:ext cx="2316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1" hangingPunct="1"/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猫粮详情页设计</a:t>
            </a:r>
          </a:p>
        </p:txBody>
      </p:sp>
      <p:sp>
        <p:nvSpPr>
          <p:cNvPr id="84" name="椭圆 83"/>
          <p:cNvSpPr/>
          <p:nvPr/>
        </p:nvSpPr>
        <p:spPr>
          <a:xfrm>
            <a:off x="7973222" y="1498950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32" name="图片 31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  <p:pic>
        <p:nvPicPr>
          <p:cNvPr id="517" name="图片 517" descr="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8015" y="901065"/>
            <a:ext cx="3392170" cy="33921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/>
      <p:bldP spid="82" grpId="0" bldLvl="0" animBg="1"/>
      <p:bldP spid="85" grpId="0" bldLvl="0" animBg="1"/>
      <p:bldP spid="86" grpId="0" bldLvl="0" animBg="1"/>
      <p:bldP spid="88" grpId="0" bldLvl="0" animBg="1"/>
      <p:bldP spid="89" grpId="0" bldLvl="0" animBg="1"/>
      <p:bldP spid="90" grpId="0" bldLvl="0" animBg="1"/>
      <p:bldP spid="184" grpId="0" bldLvl="0" animBg="1"/>
      <p:bldP spid="83" grpId="0" bldLvl="0" animBg="1"/>
      <p:bldP spid="5" grpId="0" bldLvl="0" animBg="1"/>
      <p:bldP spid="10" grpId="0" bldLvl="0" animBg="1"/>
      <p:bldP spid="11" grpId="0" bldLvl="0" animBg="1"/>
      <p:bldP spid="14" grpId="0" bldLvl="0" animBg="1"/>
      <p:bldP spid="15" grpId="0"/>
      <p:bldP spid="8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/>
          <p:cNvSpPr txBox="1"/>
          <p:nvPr>
            <p:custDataLst>
              <p:tags r:id="rId2"/>
            </p:custDataLst>
          </p:nvPr>
        </p:nvSpPr>
        <p:spPr>
          <a:xfrm>
            <a:off x="695545" y="47832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/>
          <p:cNvSpPr/>
          <p:nvPr>
            <p:custDataLst>
              <p:tags r:id="rId3"/>
            </p:custDataLst>
          </p:nvPr>
        </p:nvSpPr>
        <p:spPr>
          <a:xfrm>
            <a:off x="7180580" y="2093595"/>
            <a:ext cx="8006080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l">
              <a:buClrTx/>
              <a:buSzTx/>
              <a:buFontTx/>
              <a:defRPr/>
            </a:pPr>
            <a:r>
              <a:rPr lang="zh-CN" sz="2400" dirty="0" smtClean="0">
                <a:sym typeface="+mn-lt"/>
              </a:rPr>
              <a:t>任务实施</a:t>
            </a:r>
          </a:p>
        </p:txBody>
      </p:sp>
      <p:sp>
        <p:nvSpPr>
          <p:cNvPr id="11" name="PA-矩形 14"/>
          <p:cNvSpPr/>
          <p:nvPr>
            <p:custDataLst>
              <p:tags r:id="rId4"/>
            </p:custDataLst>
          </p:nvPr>
        </p:nvSpPr>
        <p:spPr>
          <a:xfrm>
            <a:off x="7143750" y="3064510"/>
            <a:ext cx="4115435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sz="2400" dirty="0" smtClean="0">
                <a:sym typeface="+mn-ea"/>
              </a:rPr>
              <a:t>课后练习</a:t>
            </a:r>
          </a:p>
        </p:txBody>
      </p:sp>
      <p:sp>
        <p:nvSpPr>
          <p:cNvPr id="17" name="椭圆 16"/>
          <p:cNvSpPr/>
          <p:nvPr>
            <p:custDataLst>
              <p:tags r:id="rId5"/>
            </p:custDataLst>
          </p:nvPr>
        </p:nvSpPr>
        <p:spPr>
          <a:xfrm>
            <a:off x="6079729" y="1924013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6"/>
            </p:custDataLst>
          </p:nvPr>
        </p:nvSpPr>
        <p:spPr>
          <a:xfrm>
            <a:off x="6079729" y="2916853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48" name="图片 848" descr="/private/var/folders/8s/ld7db4rs0sl2l3vdvr2q0v6m0000gn/T/com.kingsoft.wpsoffice.mac/picturecompress_20230825152836/output_1.jpgoutput_1"/>
          <p:cNvPicPr>
            <a:picLocks noChangeAspect="1"/>
          </p:cNvPicPr>
          <p:nvPr/>
        </p:nvPicPr>
        <p:blipFill>
          <a:blip r:embed="rId9"/>
          <a:srcRect b="91721"/>
          <a:stretch>
            <a:fillRect/>
          </a:stretch>
        </p:blipFill>
        <p:spPr>
          <a:xfrm>
            <a:off x="1275715" y="1362710"/>
            <a:ext cx="3023235" cy="37185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ldLvl="0" animBg="1"/>
      <p:bldP spid="5" grpId="1" bldLvl="0" animBg="1"/>
      <p:bldP spid="9" grpId="0"/>
      <p:bldP spid="11" grpId="0"/>
      <p:bldP spid="17" grpId="0" bldLvl="0" animBg="1"/>
      <p:bldP spid="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-1009650" y="2664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三、详情页的作用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-882650" y="2791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二详情页的重要性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1009650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一、任务实施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131313" y="1771233"/>
            <a:ext cx="53736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载并打开素材，以提供的图片为素材，为某宠物用品抖音店铺设计猫粮详情页。在制作过程中利用橙色和粉色进行配色，粉色让设计整体更富亲和力，同时搭配相关的文字信息，呈现出完整的商品视觉效果，如图所示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02076" y="7330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95571" y="1937016"/>
              <a:ext cx="170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一、任务实施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43" name="图片 843" descr="/private/var/folders/8s/ld7db4rs0sl2l3vdvr2q0v6m0000gn/T/com.kingsoft.wpsoffice.mac/picturecompress_20230825152836/output_1.jpgoutput_1"/>
          <p:cNvPicPr>
            <a:picLocks noChangeAspect="1"/>
          </p:cNvPicPr>
          <p:nvPr/>
        </p:nvPicPr>
        <p:blipFill>
          <a:blip r:embed="rId3"/>
          <a:srcRect b="50491"/>
          <a:stretch>
            <a:fillRect/>
          </a:stretch>
        </p:blipFill>
        <p:spPr>
          <a:xfrm>
            <a:off x="7533272" y="331642"/>
            <a:ext cx="1438537" cy="56695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4707890" y="2865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7665" y="4229735"/>
            <a:ext cx="2981960" cy="11131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endParaRPr lang="zh-CN" altLang="en-US" sz="240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57" name="图片 857" descr="/private/var/folders/8s/ld7db4rs0sl2l3vdvr2q0v6m0000gn/T/com.kingsoft.wpsoffice.mac/picturecompress_20230825152836/output_1.jpgoutput_1"/>
          <p:cNvPicPr>
            <a:picLocks noChangeAspect="1"/>
          </p:cNvPicPr>
          <p:nvPr/>
        </p:nvPicPr>
        <p:blipFill>
          <a:blip r:embed="rId4"/>
          <a:srcRect t="49610" b="41217"/>
          <a:stretch>
            <a:fillRect/>
          </a:stretch>
        </p:blipFill>
        <p:spPr>
          <a:xfrm>
            <a:off x="1231900" y="824230"/>
            <a:ext cx="1122680" cy="15290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55" name="矩形 2"/>
          <p:cNvSpPr/>
          <p:nvPr/>
        </p:nvSpPr>
        <p:spPr>
          <a:xfrm>
            <a:off x="3399155" y="823595"/>
            <a:ext cx="2261870" cy="1529715"/>
          </a:xfrm>
          <a:prstGeom prst="rect">
            <a:avLst/>
          </a:prstGeom>
          <a:gradFill>
            <a:gsLst>
              <a:gs pos="50000">
                <a:srgbClr val="ECCFCB">
                  <a:alpha val="50000"/>
                </a:srgbClr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>
            <a:gradFill>
              <a:gsLst>
                <a:gs pos="50000">
                  <a:srgbClr val="E27576"/>
                </a:gs>
                <a:gs pos="0">
                  <a:srgbClr val="ECA3A4"/>
                </a:gs>
                <a:gs pos="100000">
                  <a:srgbClr val="D84748"/>
                </a:gs>
              </a:gsLst>
              <a:lin ang="5400000" scaled="1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r>
              <a:rPr lang="en-US" altLang="zh-CN" sz="900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使用横排文字工具添加文字，扣取猫咪图像添加到画面中</a:t>
            </a:r>
          </a:p>
        </p:txBody>
      </p:sp>
      <p:pic>
        <p:nvPicPr>
          <p:cNvPr id="858" name="图片 858" descr="/private/var/folders/8s/ld7db4rs0sl2l3vdvr2q0v6m0000gn/T/com.kingsoft.wpsoffice.mac/picturecompress_20230825152836/output_1.jpgoutput_1"/>
          <p:cNvPicPr>
            <a:picLocks noChangeAspect="1"/>
          </p:cNvPicPr>
          <p:nvPr/>
        </p:nvPicPr>
        <p:blipFill>
          <a:blip r:embed="rId4"/>
          <a:srcRect t="58726" b="29286"/>
          <a:stretch>
            <a:fillRect/>
          </a:stretch>
        </p:blipFill>
        <p:spPr>
          <a:xfrm>
            <a:off x="1231900" y="2865438"/>
            <a:ext cx="1122680" cy="19983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54" name="矩形 2"/>
          <p:cNvSpPr/>
          <p:nvPr/>
        </p:nvSpPr>
        <p:spPr>
          <a:xfrm>
            <a:off x="3399155" y="2865755"/>
            <a:ext cx="2261870" cy="1997710"/>
          </a:xfrm>
          <a:prstGeom prst="rect">
            <a:avLst/>
          </a:prstGeom>
          <a:gradFill>
            <a:gsLst>
              <a:gs pos="50000">
                <a:srgbClr val="ECCFCB">
                  <a:alpha val="50000"/>
                </a:srgbClr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>
            <a:gradFill>
              <a:gsLst>
                <a:gs pos="50000">
                  <a:srgbClr val="E27576"/>
                </a:gs>
                <a:gs pos="0">
                  <a:srgbClr val="ECA3A4"/>
                </a:gs>
                <a:gs pos="100000">
                  <a:srgbClr val="D84748"/>
                </a:gs>
              </a:gsLst>
              <a:lin ang="5400000" scaled="1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r>
              <a:rPr lang="en-US" altLang="zh-CN" sz="900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使用横排文字工具添加文字，使用圆角矩形工具绘制所需的形状，使用自定义形状工具绘制猫爪</a:t>
            </a:r>
          </a:p>
        </p:txBody>
      </p:sp>
      <p:pic>
        <p:nvPicPr>
          <p:cNvPr id="859" name="图片 859" descr="/private/var/folders/8s/ld7db4rs0sl2l3vdvr2q0v6m0000gn/T/com.kingsoft.wpsoffice.mac/picturecompress_20230825152836/output_1.jpgoutput_1"/>
          <p:cNvPicPr>
            <a:picLocks noChangeAspect="1"/>
          </p:cNvPicPr>
          <p:nvPr/>
        </p:nvPicPr>
        <p:blipFill>
          <a:blip r:embed="rId4"/>
          <a:srcRect t="70653" b="19671"/>
          <a:stretch>
            <a:fillRect/>
          </a:stretch>
        </p:blipFill>
        <p:spPr>
          <a:xfrm>
            <a:off x="6705600" y="841375"/>
            <a:ext cx="1141730" cy="15309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60" name="图片 860" descr="/private/var/folders/8s/ld7db4rs0sl2l3vdvr2q0v6m0000gn/T/com.kingsoft.wpsoffice.mac/picturecompress_20230825152836/output_1.jpgoutput_1"/>
          <p:cNvPicPr>
            <a:picLocks noChangeAspect="1"/>
          </p:cNvPicPr>
          <p:nvPr/>
        </p:nvPicPr>
        <p:blipFill>
          <a:blip r:embed="rId4"/>
          <a:srcRect t="89581"/>
          <a:stretch>
            <a:fillRect/>
          </a:stretch>
        </p:blipFill>
        <p:spPr>
          <a:xfrm>
            <a:off x="6705600" y="2884805"/>
            <a:ext cx="1122680" cy="19970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49" name="矩形 2"/>
          <p:cNvSpPr/>
          <p:nvPr/>
        </p:nvSpPr>
        <p:spPr>
          <a:xfrm>
            <a:off x="8924925" y="869315"/>
            <a:ext cx="1718945" cy="1502410"/>
          </a:xfrm>
          <a:prstGeom prst="rect">
            <a:avLst/>
          </a:prstGeom>
          <a:gradFill>
            <a:gsLst>
              <a:gs pos="50000">
                <a:srgbClr val="ECCFCB">
                  <a:alpha val="50000"/>
                </a:srgbClr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>
            <a:gradFill>
              <a:gsLst>
                <a:gs pos="50000">
                  <a:srgbClr val="E27576"/>
                </a:gs>
                <a:gs pos="0">
                  <a:srgbClr val="ECA3A4"/>
                </a:gs>
                <a:gs pos="100000">
                  <a:srgbClr val="D84748"/>
                </a:gs>
              </a:gsLst>
              <a:lin ang="5400000" scaled="1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r>
              <a:rPr lang="en-US" altLang="zh-CN" sz="900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使用椭圆工具绘制正圆，并使用剪切蒙版将猫粮图像放入</a:t>
            </a:r>
          </a:p>
        </p:txBody>
      </p:sp>
      <p:sp>
        <p:nvSpPr>
          <p:cNvPr id="851" name="矩形 2"/>
          <p:cNvSpPr/>
          <p:nvPr/>
        </p:nvSpPr>
        <p:spPr>
          <a:xfrm>
            <a:off x="8924925" y="2884805"/>
            <a:ext cx="1718945" cy="1978660"/>
          </a:xfrm>
          <a:prstGeom prst="rect">
            <a:avLst/>
          </a:prstGeom>
          <a:gradFill>
            <a:gsLst>
              <a:gs pos="50000">
                <a:srgbClr val="ECCFCB">
                  <a:alpha val="50000"/>
                </a:srgbClr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>
            <a:gradFill>
              <a:gsLst>
                <a:gs pos="50000">
                  <a:srgbClr val="E27576"/>
                </a:gs>
                <a:gs pos="0">
                  <a:srgbClr val="ECA3A4"/>
                </a:gs>
                <a:gs pos="100000">
                  <a:srgbClr val="D84748"/>
                </a:gs>
              </a:gsLst>
              <a:lin ang="5400000" scaled="1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r>
              <a:rPr lang="en-US" altLang="zh-CN" sz="900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使用自定义形状工具绘制对话框，使用横排文字工具添加文字</a:t>
            </a:r>
            <a:endParaRPr lang="en-US" altLang="zh-CN" sz="1050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53" name="虚尾箭头 853"/>
          <p:cNvSpPr/>
          <p:nvPr/>
        </p:nvSpPr>
        <p:spPr>
          <a:xfrm>
            <a:off x="2641600" y="1369695"/>
            <a:ext cx="470535" cy="501650"/>
          </a:xfrm>
          <a:prstGeom prst="stripedRightArrow">
            <a:avLst/>
          </a:prstGeom>
          <a:gradFill>
            <a:gsLst>
              <a:gs pos="50000">
                <a:srgbClr val="ECCFCB">
                  <a:alpha val="50000"/>
                </a:srgbClr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>
            <a:gradFill>
              <a:gsLst>
                <a:gs pos="50000">
                  <a:srgbClr val="E27576"/>
                </a:gs>
                <a:gs pos="0">
                  <a:srgbClr val="ECA3A4"/>
                </a:gs>
                <a:gs pos="100000">
                  <a:srgbClr val="D84748"/>
                </a:gs>
              </a:gsLst>
              <a:lin ang="5400000" scaled="1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sp>
      <p:sp>
        <p:nvSpPr>
          <p:cNvPr id="9" name="虚尾箭头 853"/>
          <p:cNvSpPr/>
          <p:nvPr/>
        </p:nvSpPr>
        <p:spPr>
          <a:xfrm>
            <a:off x="2676525" y="3669665"/>
            <a:ext cx="470535" cy="539115"/>
          </a:xfrm>
          <a:prstGeom prst="stripedRightArrow">
            <a:avLst/>
          </a:prstGeom>
          <a:gradFill>
            <a:gsLst>
              <a:gs pos="50000">
                <a:srgbClr val="ECCFCB">
                  <a:alpha val="50000"/>
                </a:srgbClr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>
            <a:gradFill>
              <a:gsLst>
                <a:gs pos="50000">
                  <a:srgbClr val="E27576"/>
                </a:gs>
                <a:gs pos="0">
                  <a:srgbClr val="ECA3A4"/>
                </a:gs>
                <a:gs pos="100000">
                  <a:srgbClr val="D84748"/>
                </a:gs>
              </a:gsLst>
              <a:lin ang="5400000" scaled="1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sp>
      <p:sp>
        <p:nvSpPr>
          <p:cNvPr id="10" name="虚尾箭头 853"/>
          <p:cNvSpPr/>
          <p:nvPr/>
        </p:nvSpPr>
        <p:spPr>
          <a:xfrm>
            <a:off x="8108950" y="1423035"/>
            <a:ext cx="470535" cy="501650"/>
          </a:xfrm>
          <a:prstGeom prst="stripedRightArrow">
            <a:avLst/>
          </a:prstGeom>
          <a:gradFill>
            <a:gsLst>
              <a:gs pos="50000">
                <a:srgbClr val="ECCFCB">
                  <a:alpha val="50000"/>
                </a:srgbClr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>
            <a:gradFill>
              <a:gsLst>
                <a:gs pos="50000">
                  <a:srgbClr val="E27576"/>
                </a:gs>
                <a:gs pos="0">
                  <a:srgbClr val="ECA3A4"/>
                </a:gs>
                <a:gs pos="100000">
                  <a:srgbClr val="D84748"/>
                </a:gs>
              </a:gsLst>
              <a:lin ang="5400000" scaled="1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sp>
      <p:sp>
        <p:nvSpPr>
          <p:cNvPr id="11" name="虚尾箭头 853"/>
          <p:cNvSpPr/>
          <p:nvPr/>
        </p:nvSpPr>
        <p:spPr>
          <a:xfrm>
            <a:off x="8143875" y="3723005"/>
            <a:ext cx="470535" cy="539115"/>
          </a:xfrm>
          <a:prstGeom prst="stripedRightArrow">
            <a:avLst/>
          </a:prstGeom>
          <a:gradFill>
            <a:gsLst>
              <a:gs pos="50000">
                <a:srgbClr val="ECCFCB">
                  <a:alpha val="50000"/>
                </a:srgbClr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>
            <a:gradFill>
              <a:gsLst>
                <a:gs pos="50000">
                  <a:srgbClr val="E27576"/>
                </a:gs>
                <a:gs pos="0">
                  <a:srgbClr val="ECA3A4"/>
                </a:gs>
                <a:gs pos="100000">
                  <a:srgbClr val="D84748"/>
                </a:gs>
              </a:gsLst>
              <a:lin ang="5400000" scaled="1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57321" y="11013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95566" y="1937016"/>
              <a:ext cx="170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一、任务实施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1" name="图片 861" descr="/private/var/folders/8s/ld7db4rs0sl2l3vdvr2q0v6m0000gn/T/com.kingsoft.wpsoffice.mac/picturecompress_20230825152836/output_1.jpgoutput_1"/>
          <p:cNvPicPr>
            <a:picLocks noChangeAspect="1"/>
          </p:cNvPicPr>
          <p:nvPr/>
        </p:nvPicPr>
        <p:blipFill>
          <a:blip r:embed="rId3"/>
          <a:srcRect t="49610"/>
          <a:stretch>
            <a:fillRect/>
          </a:stretch>
        </p:blipFill>
        <p:spPr>
          <a:xfrm>
            <a:off x="5356860" y="1427480"/>
            <a:ext cx="1122680" cy="47345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1331595" y="2652395"/>
            <a:ext cx="2213610" cy="11753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最终完成图效果</a:t>
            </a:r>
          </a:p>
        </p:txBody>
      </p:sp>
      <p:sp>
        <p:nvSpPr>
          <p:cNvPr id="853" name="虚尾箭头 853"/>
          <p:cNvSpPr/>
          <p:nvPr/>
        </p:nvSpPr>
        <p:spPr>
          <a:xfrm>
            <a:off x="3625215" y="2976880"/>
            <a:ext cx="1651635" cy="525780"/>
          </a:xfrm>
          <a:prstGeom prst="stripedRightArrow">
            <a:avLst/>
          </a:prstGeom>
          <a:gradFill>
            <a:gsLst>
              <a:gs pos="50000">
                <a:srgbClr val="ECCFCB">
                  <a:alpha val="50000"/>
                </a:srgbClr>
              </a:gs>
              <a:gs pos="0">
                <a:srgbClr val="F2DFDC"/>
              </a:gs>
              <a:gs pos="100000">
                <a:srgbClr val="E5BEB9"/>
              </a:gs>
            </a:gsLst>
            <a:lin scaled="1"/>
          </a:gradFill>
          <a:ln>
            <a:gradFill>
              <a:gsLst>
                <a:gs pos="50000">
                  <a:srgbClr val="E27576"/>
                </a:gs>
                <a:gs pos="0">
                  <a:srgbClr val="ECA3A4"/>
                </a:gs>
                <a:gs pos="100000">
                  <a:srgbClr val="D84748"/>
                </a:gs>
              </a:gsLst>
              <a:lin ang="5400000" scaled="1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-1009650" y="2664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三、详情页的作用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-882650" y="2791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二详情页的重要性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1009650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二、课后练习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1089765" y="2319293"/>
            <a:ext cx="5290324" cy="26790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 dirty="0"/>
              <a:t>         </a:t>
            </a:r>
            <a:r>
              <a:rPr lang="zh-CN" altLang="en-US" sz="2400" dirty="0"/>
              <a:t>利用课后练习素材为本店铺另一款猫粮设计详情页，要求能够全面展示出本款猫粮的优势。配色依然提取自产品包装上的颜色，色彩清爽、活泼，能给人一种清凉、舒适的感觉，整体效果与店铺风格保持一致。</a:t>
            </a:r>
          </a:p>
        </p:txBody>
      </p:sp>
      <p:pic>
        <p:nvPicPr>
          <p:cNvPr id="870" name="图片 870" descr="/private/var/folders/8s/ld7db4rs0sl2l3vdvr2q0v6m0000gn/T/com.kingsoft.wpsoffice.mac/picturecompress_20230825155407/output_1.jpgoutput_1"/>
          <p:cNvPicPr>
            <a:picLocks noChangeAspect="1"/>
          </p:cNvPicPr>
          <p:nvPr/>
        </p:nvPicPr>
        <p:blipFill>
          <a:blip r:embed="rId3"/>
          <a:srcRect b="-157"/>
          <a:stretch>
            <a:fillRect/>
          </a:stretch>
        </p:blipFill>
        <p:spPr>
          <a:xfrm>
            <a:off x="8035925" y="824230"/>
            <a:ext cx="816610" cy="541528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657321" y="11013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95572" y="1937016"/>
              <a:ext cx="170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二、课后练习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Microsoft Office PowerPoint</Application>
  <PresentationFormat>宽屏</PresentationFormat>
  <Paragraphs>35</Paragraphs>
  <Slides>10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iekie jianheiti</vt:lpstr>
      <vt:lpstr>zihun59hao-chuangcuhei</vt:lpstr>
      <vt:lpstr>等线</vt:lpstr>
      <vt:lpstr>宋体</vt:lpstr>
      <vt:lpstr>微软雅黑</vt:lpstr>
      <vt:lpstr>印品黑体</vt:lpstr>
      <vt:lpstr>Arial</vt:lpstr>
      <vt:lpstr>Calibri</vt:lpstr>
      <vt:lpstr>Times New Roman</vt:lpstr>
      <vt:lpstr>Office 主题​​</vt:lpstr>
      <vt:lpstr>1_Office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559</cp:revision>
  <dcterms:created xsi:type="dcterms:W3CDTF">2019-04-09T06:58:00Z</dcterms:created>
  <dcterms:modified xsi:type="dcterms:W3CDTF">2025-02-24T08:39:54Z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D35BAA3FECD44BD68F3F838CF368321F_13</vt:lpwstr>
  </property>
</Properties>
</file>